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23"/>
  </p:notesMasterIdLst>
  <p:sldIdLst>
    <p:sldId id="256" r:id="rId3"/>
    <p:sldId id="257" r:id="rId4"/>
    <p:sldId id="258" r:id="rId5"/>
    <p:sldId id="260" r:id="rId6"/>
    <p:sldId id="259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lack" panose="020F0502020204030203" pitchFamily="34" charset="0"/>
      <p:bold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Medium" panose="000006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0DqOpC3Sc24M9HFzYHTqw/OA6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DA75D-37F5-5C6D-004B-3DE83E4F0588}" v="80" dt="2023-02-10T19:15:52.241"/>
    <p1510:client id="{3460D29F-BE6A-A90C-9A1E-7770C79EF885}" v="1" dt="2023-02-07T16:49:36.723"/>
    <p1510:client id="{42376BE9-E0C5-50DF-CA3D-3F9AF9C0DF7B}" v="21" dt="2023-02-12T18:24:41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huggingface.co/blog/bloom-inference-pytorch-scripts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huggingface.co/blog/bloom-inference-pytorch-scripts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bigscience/bloom" TargetMode="External"/><Relationship Id="rId3" Type="http://schemas.openxmlformats.org/officeDocument/2006/relationships/hyperlink" Target="http://huggingface.co/" TargetMode="External"/><Relationship Id="rId7" Type="http://schemas.openxmlformats.org/officeDocument/2006/relationships/hyperlink" Target="https://bigscience.huggingface.c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otion.so/bigscience/Organisation-292995757b644b1db4acfa9a5705f4ae" TargetMode="External"/><Relationship Id="rId11" Type="http://schemas.openxmlformats.org/officeDocument/2006/relationships/hyperlink" Target="http://www.idris.fr/eng/jean-zay/index.html" TargetMode="External"/><Relationship Id="rId5" Type="http://schemas.openxmlformats.org/officeDocument/2006/relationships/hyperlink" Target="http://www.idris.fr/eng/info/missions-eng.html" TargetMode="External"/><Relationship Id="rId10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4" Type="http://schemas.openxmlformats.org/officeDocument/2006/relationships/hyperlink" Target="https://www.genci.fr/en" TargetMode="External"/><Relationship Id="rId9" Type="http://schemas.openxmlformats.org/officeDocument/2006/relationships/hyperlink" Target="https://huggingface.co/blog/bloom-inference-pytorch-script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igscience/bloo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cience.huggingface.co/" TargetMode="External"/><Relationship Id="rId7" Type="http://schemas.openxmlformats.org/officeDocument/2006/relationships/hyperlink" Target="http://www.idris.fr/eng/jean-zay/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ell.com/en-us/shop/nvidia-ampere-a100-pcie-300w-80gb-passive-double-wide-full-height-gpu-customer-install/apd/490-bhbk/graphic-video-cards" TargetMode="External"/><Relationship Id="rId5" Type="http://schemas.openxmlformats.org/officeDocument/2006/relationships/hyperlink" Target="https://huggingface.co/blog/bloom-inference-pytorch-scripts" TargetMode="External"/><Relationship Id="rId4" Type="http://schemas.openxmlformats.org/officeDocument/2006/relationships/hyperlink" Target="https://huggingface.co/bigscience/bloom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c64e309d3_0_23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En resumen, el modelo de pregunta y respuesta es adecuado para tareas simples de respuesta con requisitos de precisión y fiabilidad elevados, mientras que el modelo de generación de texto es adecuado para tareas más complejas que requieren la generación de texto.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1dc64e309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c64e309d3_0_16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B5563"/>
                </a:solidFill>
              </a:rPr>
              <a:t>Los usos de Bloom fuera del alcance incluyen: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B5563"/>
              </a:buClr>
              <a:buSzPts val="1100"/>
              <a:buChar char="●"/>
            </a:pPr>
            <a:r>
              <a:rPr lang="es-ES">
                <a:solidFill>
                  <a:srgbClr val="4B5563"/>
                </a:solidFill>
              </a:rPr>
              <a:t>Uso en dominios biomédicos, dominios políticos y legales, o dominios financieros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00"/>
              <a:buFont typeface="Arial"/>
              <a:buChar char="●"/>
            </a:pPr>
            <a:r>
              <a:rPr lang="es-ES">
                <a:solidFill>
                  <a:srgbClr val="4B5563"/>
                </a:solidFill>
              </a:rPr>
              <a:t>Uso para evaluar o calificar a individuos, como empleo, educación o crédito</a:t>
            </a:r>
            <a:endParaRPr>
              <a:solidFill>
                <a:srgbClr val="4B5563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00"/>
              <a:buFont typeface="Arial"/>
              <a:buChar char="●"/>
            </a:pPr>
            <a:r>
              <a:rPr lang="es-ES">
                <a:solidFill>
                  <a:srgbClr val="4B5563"/>
                </a:solidFill>
              </a:rPr>
              <a:t>Aplicar el modelo para decisiones automáticas críticas, generar contenido fáctico, crear resúmenes confiables o generar predicciones que deben ser correctas</a:t>
            </a:r>
            <a:endParaRPr>
              <a:solidFill>
                <a:srgbClr val="4B55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</a:t>
            </a:r>
            <a:r>
              <a:rPr lang="es-ES" b="1">
                <a:solidFill>
                  <a:srgbClr val="00426E"/>
                </a:solidFill>
              </a:rPr>
              <a:t>BigScience: 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Es una colaboración abierta iniciada por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3"/>
              </a:rPr>
              <a:t>HuggingFace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,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4"/>
              </a:rPr>
              <a:t>GENCI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e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5"/>
              </a:rPr>
              <a:t>IDRIS,</a:t>
            </a:r>
            <a:r>
              <a:rPr lang="es-ES">
                <a:solidFill>
                  <a:srgbClr val="333333"/>
                </a:solidFill>
                <a:highlight>
                  <a:srgbClr val="F9FBFC"/>
                </a:highlight>
              </a:rPr>
              <a:t> y </a:t>
            </a:r>
            <a:r>
              <a:rPr lang="es-ES" u="sng">
                <a:solidFill>
                  <a:schemeClr val="hlink"/>
                </a:solidFill>
                <a:highlight>
                  <a:srgbClr val="F9FBFC"/>
                </a:highlight>
                <a:hlinkClick r:id="rId6"/>
              </a:rPr>
              <a:t>organizada como un taller de investigación</a:t>
            </a:r>
            <a:r>
              <a:rPr lang="es-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7"/>
              </a:rPr>
              <a:t>Taller de Investigación BigScience (huggingface.co)</a:t>
            </a: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8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9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10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11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1dc64e309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c64e309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c64e309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https://huggingface.co/bigscience/bloom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c64e309d3_0_5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Algunas preguntas no son muy coherentes. Se puede mejorar: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>
                <a:solidFill>
                  <a:schemeClr val="dk1"/>
                </a:solidFill>
              </a:rPr>
              <a:t>Instalando un modelo más grandes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>
                <a:solidFill>
                  <a:schemeClr val="dk1"/>
                </a:solidFill>
              </a:rPr>
              <a:t>Realizar ajuste fino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Taller de Investigación BigScience (huggingface.co)</a:t>
            </a:r>
            <a:endParaRPr sz="1050">
              <a:solidFill>
                <a:srgbClr val="4B5563"/>
              </a:solidFill>
            </a:endParaRPr>
          </a:p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4"/>
              </a:rPr>
              <a:t>bigscience/bloom · Cara abrazadora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5"/>
              </a:rPr>
              <a:t>Inferencia BLOOM increíblemente rápida con DeepSpeed y Accelerate (huggingface.co)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NVIDIA Ampere A100, PCIe, 300W, 80GB Passive, Double Wide, Full Height GPU Customer Install | Dell USA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7"/>
              </a:rPr>
              <a:t>IDRIS - Jean Zay: HPE SGI 8600 computer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1dc64e309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s-ES" dirty="0"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208" name="Google Shape;2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Jan</a:t>
            </a: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685b1560_0_10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123" name="Google Shape;123;gd4685b15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ES"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550" tIns="91550" rIns="91550" bIns="91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 i="0" u="none" strike="noStrike" cap="non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3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ftr" idx="11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dt" idx="10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17500" marR="0" lvl="1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35000" marR="0" lvl="2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5250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87500" marR="0" lvl="5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17700" marR="0" lvl="6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235200" marR="0" lvl="7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552700" marR="0" lvl="8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vector-gratis/mapa-tesoro-lupa-dibujos-animados-vector-icono-ilustracion-educacion-naturaleza-icono-aislado_26569083.htm" TargetMode="External"/><Relationship Id="rId3" Type="http://schemas.openxmlformats.org/officeDocument/2006/relationships/image" Target="../media/image15.jpg"/><Relationship Id="rId7" Type="http://schemas.openxmlformats.org/officeDocument/2006/relationships/hyperlink" Target="https://www.google.com/url?sa=i&amp;url=https%3A%2F%2Frincondelemprendedor.es%2Fla-importancia-de-una-buena-traduccion-en-una-estrategia-de-internacionalizacion%2F&amp;psig=AOvVaw2cVGBLTB-taiQ-gbZwsibl&amp;ust=1675591223013000&amp;source=images&amp;cd=vfe&amp;ved=0CA8QjRxqFwoTCKj4nIvS-_wCFQAAAAAdAAAAABA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sa=i&amp;url=https%3A%2F%2Fes.vecteezy.com%2Farte-vectorial%2F4636750-hombre-palo-dibujado-a-mano-sosteniendo-el-gran-rompecabezas-pieza-de-rompecabezas-simbolo-para-trabajo-en-equipo-exitoso-juntos-concepto-marketing-contenido-dibujos-animados&amp;psig=AOvVaw2tR3IyAbbcsZJYZ6S5yOpW&amp;ust=1675591477888000&amp;source=images&amp;cd=vfe&amp;ved=2ahUKEwjax_Lnzvv8AhVGZ8AKHVeqBLEQjRx6BAgAEAo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sa=i&amp;url=https%3A%2F%2Fbookdown.org%2Fparanedagarcia%2Fdatabase%2Fintro.html&amp;psig=AOvVaw2SfzCabxKdAg-cKXdijY1Q&amp;ust=1675588823636000&amp;source=images&amp;cd=vfe&amp;ved=2ahUKEwi57p_2xPv8AhWMSkEAHY0pAeEQjRx6BAgAEAo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josuemzx/Chatbot-para-refugiado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medium.com/saturdays-ai/desarrollando-un-chatbot-para-refugiados-nuestra-experiencia-en-saturdays-ai-9bf2551432c9" TargetMode="External"/><Relationship Id="rId4" Type="http://schemas.openxmlformats.org/officeDocument/2006/relationships/hyperlink" Target="https://github.com/josuemzx/Chatbot-para-refugiados/blob/main/doc/06_02%20Template_ppt_sesion_Chatbot_para_refugiados.pptx?raw=true" TargetMode="Externa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1176275" y="146500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2875" y="-2"/>
            <a:ext cx="3438249" cy="2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431400" y="2571750"/>
            <a:ext cx="8281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29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Empezamos en breve...</a:t>
            </a:r>
            <a:endParaRPr sz="2900" b="0" i="0" u="none" strike="noStrike" cap="non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FASE 2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0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Cambio de enfoques para la creación de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Chatbot</a:t>
            </a: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de pregunta y respuesta: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Ventajas: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fácil de entrenar e implementar.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Proporciona respuestas precisas y fiables.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adecuado para tareas simples de respuesta.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Desventajas:</a:t>
            </a: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limitado a las respuestas predefinidas.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 es adecuado para tareas más complejas que requieren la generación de texto.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 puede responder a preguntas no vistas en el entrenamiento.</a:t>
            </a:r>
            <a:endParaRPr sz="1900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g1dc64e309d3_0_2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g1dc64e309d3_0_23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Cambio de enfoques para la creación de Chatbot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de generación de texto: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Ventajas: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generar respuestas más naturales y variadas.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adecuado para tareas más complejas que requieren la generación de texto.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responder a preguntas no vistas en el entrenamiento.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Desventajas:</a:t>
            </a:r>
            <a:endParaRPr sz="19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Es más difícil de entrenar y requiere más recursos.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Puede producir respuestas irrelevantes o incorrectas debido a su naturaleza generativa.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La calidad de las respuestas puede ser inconsistente.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g1dc64e309d3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g1dc64e309d3_0_1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g1dc64e309d3_0_16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 Bloom (BigScience)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Bloom es un modelo de lenguaje grande autorregresivo (LLM)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Bloom 176 mil millones de parámetros, se necesita 352GB (bfloat16) . Más eficiente en  8X80GB A100 GPU.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Se ha entrenado con 46 lenguajes,  13 lenguajes de programación, 1,6TB de texto preprocesado(350B Tokens)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Modelo comparable con GPT3 y es gratuito (GTP3: 175 mil millones parámetros entrenado con texto de internet)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900"/>
              <a:buFont typeface="Lato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&gt;1000 investigadores de 60 países y mas de 250 instituciones (Jean Zay IDRIS cerca de París) 052021 -05/2022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g1dc64e309d3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dc64e309d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0" y="304800"/>
            <a:ext cx="8097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g1dc64e309d3_0_5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g1dc64e309d3_0_58"/>
          <p:cNvSpPr txBox="1"/>
          <p:nvPr/>
        </p:nvSpPr>
        <p:spPr>
          <a:xfrm>
            <a:off x="541100" y="334650"/>
            <a:ext cx="791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Modelo Bloom (</a:t>
            </a:r>
            <a:r>
              <a:rPr lang="es-ES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bigscience/bloomz-1b1</a:t>
            </a:r>
            <a:r>
              <a:rPr lang="es-ES" sz="24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)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Modelo con 1,1 mil millones de parámetros. +3GB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2000"/>
              <a:buFont typeface="Lato Black"/>
              <a:buChar char="●"/>
            </a:pPr>
            <a:r>
              <a:rPr lang="es-ES" sz="19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Respuestas:</a:t>
            </a:r>
            <a:endParaRPr sz="19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g1dc64e309d3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dc64e309d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88" y="2023550"/>
            <a:ext cx="78353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dc64e309d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00" y="2482925"/>
            <a:ext cx="7516688" cy="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dc64e309d3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300" y="2023550"/>
            <a:ext cx="85880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dc64e309d3_0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00" y="2980400"/>
            <a:ext cx="8240400" cy="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dc64e309d3_0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300" y="3523100"/>
            <a:ext cx="6076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PROXIMOS PASOS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CONSIDERACIONES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 descr="Hombre de palo dibujado a mano sosteniendo el gran símbolo de pieza de  rompecabezas para el trabajo en equipo exitoso concepto juntos. contenido  de marketing. dibujos animados 4636750 Vector en Vecteezy"/>
          <p:cNvPicPr preferRelativeResize="0"/>
          <p:nvPr/>
        </p:nvPicPr>
        <p:blipFill rotWithShape="1">
          <a:blip r:embed="rId3">
            <a:alphaModFix/>
          </a:blip>
          <a:srcRect t="23013" b="24339"/>
          <a:stretch/>
        </p:blipFill>
        <p:spPr>
          <a:xfrm>
            <a:off x="5374780" y="1471518"/>
            <a:ext cx="3116148" cy="1640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4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Próximos pasos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/>
        </p:nvSpPr>
        <p:spPr>
          <a:xfrm>
            <a:off x="5840317" y="3540966"/>
            <a:ext cx="193208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Enfoque mixto:</a:t>
            </a:r>
            <a:endParaRPr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generales</a:t>
            </a:r>
            <a:endParaRPr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 específicos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0317" y="3355228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 txBox="1"/>
          <p:nvPr/>
        </p:nvSpPr>
        <p:spPr>
          <a:xfrm>
            <a:off x="7312526" y="3133176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3161705" y="3531441"/>
            <a:ext cx="19320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Otros modelos: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Traducción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705" y="3345703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4633914" y="3123651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532805" y="3539651"/>
            <a:ext cx="19320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Texto: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05" y="3353913"/>
            <a:ext cx="2006370" cy="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2005014" y="3131861"/>
            <a:ext cx="5068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4" descr="La importancia de una buena traducción en una estrategia de  internacionalización - El Rincón del Emprendedor"/>
          <p:cNvPicPr preferRelativeResize="0"/>
          <p:nvPr/>
        </p:nvPicPr>
        <p:blipFill rotWithShape="1">
          <a:blip r:embed="rId9">
            <a:alphaModFix/>
          </a:blip>
          <a:srcRect l="24613" r="22690"/>
          <a:stretch/>
        </p:blipFill>
        <p:spPr>
          <a:xfrm>
            <a:off x="3161705" y="1471517"/>
            <a:ext cx="2094997" cy="167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 descr="Mapa del tesoro con lupa dibujos animados vector icono ilustración  educación naturaleza icono aislado | Vector Grati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7378" y="1484014"/>
            <a:ext cx="1677223" cy="167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2047" y="1786"/>
            <a:ext cx="9764197" cy="5384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Consideraciones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/>
          <p:nvPr/>
        </p:nvSpPr>
        <p:spPr>
          <a:xfrm>
            <a:off x="37028" y="804630"/>
            <a:ext cx="3155697" cy="3957870"/>
          </a:xfrm>
          <a:prstGeom prst="roundRect">
            <a:avLst>
              <a:gd name="adj" fmla="val 16667"/>
            </a:avLst>
          </a:prstGeom>
          <a:solidFill>
            <a:srgbClr val="E3E8EA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856029" y="1330402"/>
            <a:ext cx="16401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HuggingFace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291716" y="2420005"/>
            <a:ext cx="27286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tamaño importa…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la forma de los datos train también.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446462" y="3771378"/>
            <a:ext cx="23663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 Consideraciones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los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de generación de texto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88" y="2005189"/>
            <a:ext cx="1409700" cy="8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757" y="3367252"/>
            <a:ext cx="1409700" cy="80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/>
          <p:nvPr/>
        </p:nvSpPr>
        <p:spPr>
          <a:xfrm>
            <a:off x="8403092" y="4733009"/>
            <a:ext cx="7409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REFERENCIAS Y CONTACTO…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15718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06200" y="34823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Enero de 2023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Ivy Chen, Antonio Linde, Josué Huaman, Silvia Miro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2"/>
          <p:cNvCxnSpPr/>
          <p:nvPr/>
        </p:nvCxnSpPr>
        <p:spPr>
          <a:xfrm rot="10800000" flipH="1">
            <a:off x="4766693" y="2027950"/>
            <a:ext cx="4096800" cy="69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2"/>
          <p:cNvSpPr txBox="1"/>
          <p:nvPr/>
        </p:nvSpPr>
        <p:spPr>
          <a:xfrm>
            <a:off x="4757700" y="93125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Arial"/>
                <a:ea typeface="Arial"/>
                <a:cs typeface="Arial"/>
                <a:sym typeface="Arial"/>
              </a:rPr>
              <a:t>Build-to-Learn: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Desarrollando un chatbot para refugiados</a:t>
            </a:r>
            <a:endParaRPr sz="2400" b="0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700" tIns="63700" rIns="63700" bIns="63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00426E"/>
                </a:solidFill>
                <a:latin typeface="Arial"/>
                <a:ea typeface="Arial"/>
                <a:cs typeface="Arial"/>
                <a:sym typeface="Arial"/>
              </a:rPr>
              <a:t>by Saturdays.AI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7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Proyectos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761025" y="1373350"/>
            <a:ext cx="652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 Git con licencia MIT</a:t>
            </a:r>
            <a:endParaRPr sz="14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17500"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Presentación para el DemoDay (10 min)</a:t>
            </a:r>
            <a:r>
              <a:rPr lang="es-ES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 sz="14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arenR"/>
            </a:pPr>
            <a:r>
              <a:rPr lang="es-ES" sz="1400" b="0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Post de Medium</a:t>
            </a:r>
            <a:endParaRPr sz="1400" b="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17" descr="Collections · GitHub"/>
          <p:cNvPicPr preferRelativeResize="0"/>
          <p:nvPr/>
        </p:nvPicPr>
        <p:blipFill rotWithShape="1">
          <a:blip r:embed="rId6">
            <a:alphaModFix/>
          </a:blip>
          <a:srcRect l="16947" r="18460"/>
          <a:stretch/>
        </p:blipFill>
        <p:spPr>
          <a:xfrm>
            <a:off x="4740796" y="849400"/>
            <a:ext cx="1399901" cy="1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 descr="Presentaciones de Google - Wikipedia, la enciclopedia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0200" y="1532375"/>
            <a:ext cx="756425" cy="103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 descr="Medium en español – Me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26175" y="2333875"/>
            <a:ext cx="1137825" cy="1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CONTEXTO</a:t>
            </a:r>
            <a:endParaRPr sz="3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541097" y="971550"/>
            <a:ext cx="5231053" cy="2457450"/>
          </a:xfrm>
          <a:prstGeom prst="homePlate">
            <a:avLst>
              <a:gd name="adj" fmla="val 25194"/>
            </a:avLst>
          </a:prstGeom>
          <a:solidFill>
            <a:srgbClr val="FFCC8B"/>
          </a:solidFill>
          <a:ln w="25400" cap="flat" cmpd="sng">
            <a:solidFill>
              <a:srgbClr val="FFCC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5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Contexto</a:t>
            </a: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1645997" y="2153663"/>
            <a:ext cx="27622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Trámites oficiales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401900" y="129540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puedo acudir al país origen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731597" y="2547165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Idioma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2579447" y="97155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conozco cuáles son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027122" y="2686050"/>
            <a:ext cx="1828800" cy="7429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Incertidumbre situación irregular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902697" y="1457058"/>
            <a:ext cx="3200400" cy="1700985"/>
          </a:xfrm>
          <a:prstGeom prst="irregularSeal2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atención saturados</a:t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316298" y="3429000"/>
            <a:ext cx="6939077" cy="1390650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 ¿por qué no buscar soluciones a través de la IA?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2230701" y="3933825"/>
            <a:ext cx="527219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un Chatbot, para encontrar informacón actualizada y oficial en web, y a su vez poder gestionar las consultas en diferentes idiomas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4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4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Componentes de un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bot</a:t>
            </a:r>
            <a:endParaRPr sz="2400" b="0" i="0" u="none" strike="noStrike" cap="none" dirty="0" err="1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b="0" i="0" u="none" strike="noStrike" cap="non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-2292" y="4892872"/>
            <a:ext cx="58092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000" u="sng" dirty="0"/>
              <a:t>Fuente: </a:t>
            </a:r>
            <a:r>
              <a:rPr lang="es-ES" sz="1000" dirty="0"/>
              <a:t>https://www.thoughtworks.com/insights/blog/how-build-excellent-chatbot</a:t>
            </a:r>
            <a:endParaRPr lang="es-ES" sz="10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AE297C5-6ADC-FFDE-FFF9-C41EFF270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973" y="1111985"/>
            <a:ext cx="5104940" cy="341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8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>
              <a:buClr>
                <a:srgbClr val="FFFFFF"/>
              </a:buClr>
              <a:buSzPts val="2600"/>
            </a:pP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</a:rPr>
              <a:t>Diálogo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endParaRPr sz="2400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77215FF-F67C-BCB3-2E24-FE66453B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65" y="871851"/>
            <a:ext cx="3636237" cy="3980449"/>
          </a:xfrm>
          <a:prstGeom prst="rect">
            <a:avLst/>
          </a:prstGeom>
        </p:spPr>
      </p:pic>
      <p:sp>
        <p:nvSpPr>
          <p:cNvPr id="6" name="Google Shape;90;p4">
            <a:extLst>
              <a:ext uri="{FF2B5EF4-FFF2-40B4-BE49-F238E27FC236}">
                <a16:creationId xmlns:a16="http://schemas.microsoft.com/office/drawing/2014/main" id="{5089C644-27C9-DDBF-6066-CAA69395F808}"/>
              </a:ext>
            </a:extLst>
          </p:cNvPr>
          <p:cNvSpPr/>
          <p:nvPr/>
        </p:nvSpPr>
        <p:spPr>
          <a:xfrm>
            <a:off x="-2292" y="4892872"/>
            <a:ext cx="580928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000" u="sng" dirty="0"/>
              <a:t>Fuente: </a:t>
            </a:r>
            <a:r>
              <a:rPr lang="es-ES" sz="1000" dirty="0"/>
              <a:t>https://www.analyticsvidhya.com/blog/2019/04/learn-build-chatbot-rasa-nlp-ipl/</a:t>
            </a:r>
            <a:endParaRPr lang="es-ES" sz="10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12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2094725" y="2354400"/>
            <a:ext cx="4878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-ES" sz="30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FASE 1</a:t>
            </a:r>
            <a:endParaRPr sz="3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23" y="4011674"/>
            <a:ext cx="852001" cy="97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7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lvl="0"/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Modelos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Question</a:t>
            </a: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Answering</a:t>
            </a:r>
            <a:endParaRPr sz="2400" b="0" i="0" u="none" strike="noStrike" cap="none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96690" y="1261356"/>
            <a:ext cx="7524821" cy="3186466"/>
          </a:xfrm>
          <a:prstGeom prst="rect">
            <a:avLst/>
          </a:prstGeom>
        </p:spPr>
      </p:pic>
      <p:sp>
        <p:nvSpPr>
          <p:cNvPr id="6" name="5 Rectángulo redondeado"/>
          <p:cNvSpPr/>
          <p:nvPr/>
        </p:nvSpPr>
        <p:spPr>
          <a:xfrm>
            <a:off x="5260077" y="2417515"/>
            <a:ext cx="3161434" cy="1759374"/>
          </a:xfrm>
          <a:prstGeom prst="roundRect">
            <a:avLst>
              <a:gd name="adj" fmla="val 16667"/>
            </a:avLst>
          </a:prstGeom>
          <a:solidFill>
            <a:srgbClr val="C3D69B">
              <a:alpha val="10000"/>
            </a:srgbClr>
          </a:solidFill>
          <a:ln w="28575">
            <a:solidFill>
              <a:srgbClr val="9BBB59">
                <a:lumMod val="75000"/>
              </a:srgbClr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w="152400" cap="flat" cmpd="sng">
            <a:solidFill>
              <a:srgbClr val="FEB3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8"/>
          <p:cNvSpPr txBox="1"/>
          <p:nvPr/>
        </p:nvSpPr>
        <p:spPr>
          <a:xfrm>
            <a:off x="541100" y="334650"/>
            <a:ext cx="4865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lvl="0"/>
            <a:r>
              <a:rPr lang="es-ES" sz="2400" dirty="0" err="1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Dataset</a:t>
            </a:r>
            <a:r>
              <a:rPr lang="es-ES" sz="2400" dirty="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 1</a:t>
            </a:r>
            <a:endParaRPr sz="2400" b="0" i="0" u="none" strike="noStrike" cap="none" dirty="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377" y="207975"/>
            <a:ext cx="733750" cy="6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315319" y="1074839"/>
            <a:ext cx="782397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lvl="0">
              <a:buClr>
                <a:srgbClr val="00426E"/>
              </a:buClr>
              <a:buSzPts val="1900"/>
            </a:pPr>
            <a:r>
              <a:rPr lang="es-MX" sz="16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Partimos de artículos del BOE para armar nuestro </a:t>
            </a:r>
            <a:r>
              <a:rPr lang="es-MX" sz="1600" dirty="0" err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s-MX" sz="1600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; Sobre estos artículos, nos disponíamos a formular preguntas y subrayar las respuestas dentro de cada artículo.</a:t>
            </a: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450850" lvl="0" indent="-342900">
              <a:buClr>
                <a:srgbClr val="00426E"/>
              </a:buClr>
              <a:buSzPts val="1900"/>
              <a:buFont typeface="+mj-lt"/>
              <a:buAutoNum type="arabicPeriod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rgbClr val="00426E"/>
              </a:buClr>
              <a:buSzPts val="1900"/>
            </a:pPr>
            <a:r>
              <a:rPr lang="es-MX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Llegamos a incluir los datos procedentes del BOE en diferentes modelos BERT y similares, y la mayoría de modelos funcionaron proveyendo respuestas consistentes a las preguntas formuladas.</a:t>
            </a:r>
          </a:p>
          <a:p>
            <a:pPr>
              <a:buClr>
                <a:srgbClr val="00426E"/>
              </a:buClr>
              <a:buSzPts val="1900"/>
            </a:pPr>
            <a:r>
              <a:rPr lang="es-MX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buClr>
                <a:srgbClr val="00426E"/>
              </a:buClr>
              <a:buSzPts val="1900"/>
            </a:pPr>
            <a:r>
              <a:rPr lang="es-MX" i="1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El modelo con mejor resultado y consistencia en respuestas fue </a:t>
            </a:r>
            <a:r>
              <a:rPr lang="es-MX" b="1" i="1" dirty="0" err="1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RoBERTa</a:t>
            </a:r>
            <a:r>
              <a:rPr lang="es-MX" b="1" i="1" dirty="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107950" lvl="0">
              <a:buClr>
                <a:srgbClr val="00426E"/>
              </a:buClr>
              <a:buSzPts val="1900"/>
            </a:pPr>
            <a:endParaRPr lang="es-MX" b="1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marL="107950" lvl="0">
              <a:buClr>
                <a:srgbClr val="00426E"/>
              </a:buClr>
              <a:buSzPts val="1900"/>
            </a:pPr>
            <a:endParaRPr lang="es-MX" dirty="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88219" y="2272230"/>
            <a:ext cx="1467555" cy="30240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err="1">
                <a:solidFill>
                  <a:srgbClr val="00426E"/>
                </a:solidFill>
                <a:latin typeface="Lato"/>
                <a:ea typeface="Lato"/>
                <a:cs typeface="Lato"/>
              </a:rPr>
              <a:t>Haystack</a:t>
            </a:r>
            <a:endParaRPr lang="es-ES" sz="1600" b="1" dirty="0">
              <a:solidFill>
                <a:srgbClr val="00426E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1727</Words>
  <Application>Microsoft Office PowerPoint</Application>
  <PresentationFormat>On-screen Show (16:9)</PresentationFormat>
  <Paragraphs>196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Sílvia Miró</dc:creator>
  <cp:lastModifiedBy>Esai Huaman</cp:lastModifiedBy>
  <cp:revision>55</cp:revision>
  <dcterms:modified xsi:type="dcterms:W3CDTF">2023-02-12T18:24:54Z</dcterms:modified>
</cp:coreProperties>
</file>